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Lora Medium"/>
      <p:regular r:id="rId42"/>
      <p:bold r:id="rId43"/>
      <p:italic r:id="rId44"/>
      <p:boldItalic r:id="rId45"/>
    </p:embeddedFont>
    <p:embeddedFont>
      <p:font typeface="Montserrat SemiBold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Montserrat Medium"/>
      <p:regular r:id="rId54"/>
      <p:bold r:id="rId55"/>
      <p:italic r:id="rId56"/>
      <p:boldItalic r:id="rId57"/>
    </p:embeddedFont>
    <p:embeddedFont>
      <p:font typeface="Montserrat Light"/>
      <p:regular r:id="rId58"/>
      <p:bold r:id="rId59"/>
      <p:italic r:id="rId60"/>
      <p:boldItalic r:id="rId61"/>
    </p:embeddedFont>
    <p:embeddedFont>
      <p:font typeface="Montserrat ExtraBold"/>
      <p:bold r:id="rId62"/>
      <p:boldItalic r:id="rId63"/>
    </p:embeddedFont>
    <p:embeddedFont>
      <p:font typeface="Gill Sans"/>
      <p:regular r:id="rId64"/>
      <p:bold r:id="rId65"/>
    </p:embeddedFont>
    <p:embeddedFont>
      <p:font typeface="Comfortaa"/>
      <p:regular r:id="rId66"/>
      <p:bold r:id="rId67"/>
    </p:embeddedFont>
    <p:embeddedFont>
      <p:font typeface="Century Gothic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LoraMedium-regular.fntdata"/><Relationship Id="rId41" Type="http://schemas.openxmlformats.org/officeDocument/2006/relationships/slide" Target="slides/slide36.xml"/><Relationship Id="rId44" Type="http://schemas.openxmlformats.org/officeDocument/2006/relationships/font" Target="fonts/LoraMedium-italic.fntdata"/><Relationship Id="rId43" Type="http://schemas.openxmlformats.org/officeDocument/2006/relationships/font" Target="fonts/LoraMedium-bold.fntdata"/><Relationship Id="rId46" Type="http://schemas.openxmlformats.org/officeDocument/2006/relationships/font" Target="fonts/MontserratSemiBold-regular.fntdata"/><Relationship Id="rId45" Type="http://schemas.openxmlformats.org/officeDocument/2006/relationships/font" Target="fonts/Lora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SemiBold-italic.fntdata"/><Relationship Id="rId47" Type="http://schemas.openxmlformats.org/officeDocument/2006/relationships/font" Target="fonts/MontserratSemiBold-bold.fntdata"/><Relationship Id="rId49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enturyGothic-boldItalic.fntdata"/><Relationship Id="rId70" Type="http://schemas.openxmlformats.org/officeDocument/2006/relationships/font" Target="fonts/CenturyGothic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ExtraBold-bold.fntdata"/><Relationship Id="rId61" Type="http://schemas.openxmlformats.org/officeDocument/2006/relationships/font" Target="fonts/Montserrat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GillSans-regular.fntdata"/><Relationship Id="rId63" Type="http://schemas.openxmlformats.org/officeDocument/2006/relationships/font" Target="fonts/MontserratExtraBold-boldItalic.fntdata"/><Relationship Id="rId22" Type="http://schemas.openxmlformats.org/officeDocument/2006/relationships/slide" Target="slides/slide17.xml"/><Relationship Id="rId66" Type="http://schemas.openxmlformats.org/officeDocument/2006/relationships/font" Target="fonts/Comfortaa-regular.fntdata"/><Relationship Id="rId21" Type="http://schemas.openxmlformats.org/officeDocument/2006/relationships/slide" Target="slides/slide16.xml"/><Relationship Id="rId65" Type="http://schemas.openxmlformats.org/officeDocument/2006/relationships/font" Target="fonts/GillSans-bold.fntdata"/><Relationship Id="rId24" Type="http://schemas.openxmlformats.org/officeDocument/2006/relationships/slide" Target="slides/slide19.xml"/><Relationship Id="rId68" Type="http://schemas.openxmlformats.org/officeDocument/2006/relationships/font" Target="fonts/CenturyGothic-regular.fntdata"/><Relationship Id="rId23" Type="http://schemas.openxmlformats.org/officeDocument/2006/relationships/slide" Target="slides/slide18.xml"/><Relationship Id="rId67" Type="http://schemas.openxmlformats.org/officeDocument/2006/relationships/font" Target="fonts/Comfortaa-bold.fntdata"/><Relationship Id="rId60" Type="http://schemas.openxmlformats.org/officeDocument/2006/relationships/font" Target="fonts/Montserrat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enturyGothic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54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Light-bold.fntdata"/><Relationship Id="rId14" Type="http://schemas.openxmlformats.org/officeDocument/2006/relationships/slide" Target="slides/slide9.xml"/><Relationship Id="rId58" Type="http://schemas.openxmlformats.org/officeDocument/2006/relationships/font" Target="fonts/Montserrat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9a9f9ed2e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9a9f9ed2e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d7cfb8a6c_3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d7cfb8a6c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7cfb8a6c_3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7cfb8a6c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d7cfb8a6c_3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d7cfb8a6c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00b2b6f2f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00b2b6f2f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00b2b6f2f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00b2b6f2f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ebfdc3c9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bebfdc3c99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ebfdc3c99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bebfdc3c99_3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ebfdc3c99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bebfdc3c99_3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ebfdc3c99_3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bebfdc3c99_3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ebfdc3c99_3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bebfdc3c99_3_4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9a9f9ed2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9a9f9ed2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ebfdc3c99_3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bebfdc3c99_3_7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ebfdc3c99_3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bebfdc3c99_3_8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ebfdc3c99_3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bebfdc3c99_3_1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ebfdc3c99_3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bebfdc3c99_3_1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7cfb8a6c_3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d7cfb8a6c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00b2b6f2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00b2b6f2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d7cfb8a6c_3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d7cfb8a6c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d7cfb8a6c_3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d7cfb8a6c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d7cfb8a6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d7cfb8a6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9a9f9ed2e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9a9f9ed2e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d7cfb8a6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d7cfb8a6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00b2b6f2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00b2b6f2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d7cfb8a6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d7cfb8a6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d7cfb8a6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d7cfb8a6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00b2b6f2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00b2b6f2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9a9f9ed2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9a9f9ed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d7cfb8a6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d7cfb8a6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9a9f9ed2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9a9f9ed2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9a9f9ed2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9a9f9ed2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d7cfb8a6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d7cfb8a6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d7cfb8a6c_3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d7cfb8a6c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d7cfb8a6c_3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d7cfb8a6c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ebfdc3c99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ebfdc3c99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d7cfb8a6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d7cfb8a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1813334" y="601723"/>
            <a:ext cx="64779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Gill Sans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1813335" y="2648403"/>
            <a:ext cx="64779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400" cap="none">
                <a:solidFill>
                  <a:schemeClr val="dk1"/>
                </a:solidFill>
              </a:defRPr>
            </a:lvl1pPr>
            <a:lvl2pPr lvl="1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5665604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1812375" y="246980"/>
            <a:ext cx="37305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1078248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" name="Google Shape;68;p14"/>
          <p:cNvCxnSpPr/>
          <p:nvPr/>
        </p:nvCxnSpPr>
        <p:spPr>
          <a:xfrm>
            <a:off x="1813335" y="2646407"/>
            <a:ext cx="64779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088684" y="1511799"/>
            <a:ext cx="72024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5665604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" name="Google Shape;75;p15"/>
          <p:cNvCxnSpPr/>
          <p:nvPr/>
        </p:nvCxnSpPr>
        <p:spPr>
          <a:xfrm>
            <a:off x="1090422" y="1385316"/>
            <a:ext cx="7205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086913" y="603667"/>
            <a:ext cx="72042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1085498" y="1508158"/>
            <a:ext cx="34839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810328" y="1513007"/>
            <a:ext cx="34839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5665604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" name="Google Shape;83;p16"/>
          <p:cNvCxnSpPr/>
          <p:nvPr/>
        </p:nvCxnSpPr>
        <p:spPr>
          <a:xfrm>
            <a:off x="1090422" y="1385316"/>
            <a:ext cx="7205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indent="-3683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indent="-3683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indent="-3683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indent="-3683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indent="-368300" lvl="5" marL="27432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indent="-368300" lvl="6" marL="3200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indent="-368300" lvl="7" marL="3657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indent="-368300" lvl="8" marL="41148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5LdcQjzS73i2vPFITKF1SVeENQNmL4ym/view" TargetMode="External"/><Relationship Id="rId4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hyperlink" Target="https://australianbutterflies.com/what-are-butterfly-wings-made-of/#:~:text=Butterfly%20wings%20are%20made%20up%20of%20two%20chitonous,body%20wall%20and%20are%20modified%2C%20plate-like%20setae%20%28hairs%29." TargetMode="External"/><Relationship Id="rId10" Type="http://schemas.openxmlformats.org/officeDocument/2006/relationships/hyperlink" Target="https://pubmed.ncbi.nlm.nih.gov/32743618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youtu.be/SQggDnScsvI" TargetMode="External"/><Relationship Id="rId4" Type="http://schemas.openxmlformats.org/officeDocument/2006/relationships/hyperlink" Target="https://www.sciencedirect.com/" TargetMode="External"/><Relationship Id="rId9" Type="http://schemas.openxmlformats.org/officeDocument/2006/relationships/hyperlink" Target="https://www.swinburne.edu.au/news/2016/06/swinburne-researchers-mimic-butterfly-wing-for-compact-new-technology/" TargetMode="External"/><Relationship Id="rId5" Type="http://schemas.openxmlformats.org/officeDocument/2006/relationships/hyperlink" Target="https://en.wikipedia.org/wiki/Nanoimprint_lithography" TargetMode="External"/><Relationship Id="rId6" Type="http://schemas.openxmlformats.org/officeDocument/2006/relationships/hyperlink" Target="https://www.seeker.com/chameleon-like-material-changes-color-on-demand-1769606251.html" TargetMode="External"/><Relationship Id="rId7" Type="http://schemas.openxmlformats.org/officeDocument/2006/relationships/hyperlink" Target="https://nptel.ac.in/courses/102/107/102107058/" TargetMode="External"/><Relationship Id="rId8" Type="http://schemas.openxmlformats.org/officeDocument/2006/relationships/hyperlink" Target="https://www.microscopy-uk.org.uk/mag/artoct04/cbscales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Group J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Members</a:t>
            </a:r>
            <a:endParaRPr sz="3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226200" y="805325"/>
            <a:ext cx="29865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Lokesh surana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Ayush kumar Singh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Anish A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Thupten Dukpa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Naresh Avancha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6323374" y="5346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ES20BTECH11017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-ES20BTECH11006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-ES20BTECH11001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-ES20BTECH11029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-MS20BTECH11005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170900" y="405575"/>
            <a:ext cx="23412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576475" y="534625"/>
            <a:ext cx="169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Names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6323375" y="534625"/>
            <a:ext cx="202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Roll no.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2773050" y="3101400"/>
            <a:ext cx="3597900" cy="126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CHAMELEON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583325" y="907950"/>
            <a:ext cx="22554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 skin of panther chameleon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2937925" y="2416350"/>
            <a:ext cx="5986500" cy="209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E2E2E"/>
              </a:buClr>
              <a:buSzPts val="1800"/>
              <a:buChar char="◦"/>
            </a:pPr>
            <a:r>
              <a:rPr lang="en" sz="1800">
                <a:solidFill>
                  <a:srgbClr val="2E2E2E"/>
                </a:solidFill>
              </a:rPr>
              <a:t>Unlike other lizards, The skin of panther chameleons </a:t>
            </a:r>
            <a:r>
              <a:rPr b="1" lang="en" sz="18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layer of iridophore cells</a:t>
            </a:r>
            <a:r>
              <a:rPr lang="en" sz="1800">
                <a:solidFill>
                  <a:srgbClr val="2E2E2E"/>
                </a:solidFill>
              </a:rPr>
              <a:t> along with pigments.</a:t>
            </a:r>
            <a:endParaRPr sz="1800">
              <a:solidFill>
                <a:srgbClr val="2E2E2E"/>
              </a:solidFill>
            </a:endParaRPr>
          </a:p>
          <a:p>
            <a:pPr indent="-3429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Char char="◦"/>
            </a:pPr>
            <a:r>
              <a:rPr lang="en" sz="1800">
                <a:solidFill>
                  <a:srgbClr val="2E2E2E"/>
                </a:solidFill>
              </a:rPr>
              <a:t>Iridophores reflect light using </a:t>
            </a:r>
            <a:r>
              <a:rPr b="1" lang="en" sz="18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plates of nanocrystal guanine.</a:t>
            </a:r>
            <a:endParaRPr b="1" sz="18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0" l="2114" r="0" t="0"/>
          <a:stretch/>
        </p:blipFill>
        <p:spPr>
          <a:xfrm>
            <a:off x="3384025" y="647725"/>
            <a:ext cx="5540400" cy="161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0000"/>
            </a:gs>
            <a:gs pos="100000">
              <a:srgbClr val="FFFF00"/>
            </a:gs>
          </a:gsLst>
          <a:lin ang="5400700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0" l="1039" r="0" t="0"/>
          <a:stretch/>
        </p:blipFill>
        <p:spPr>
          <a:xfrm>
            <a:off x="1421475" y="2486825"/>
            <a:ext cx="6156300" cy="176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818100" y="818100"/>
            <a:ext cx="71490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Colour change by adjusting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spacing</a:t>
            </a: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between these nanocrystals, which causes different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wavelengths to be reflected</a:t>
            </a: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as result of Bragg’s law.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●"/>
            </a:pP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Iridophores change the way we perceive pigment colour.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2757750" y="563150"/>
            <a:ext cx="3628500" cy="3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Bragg’s condition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918475" y="1020025"/>
            <a:ext cx="7592700" cy="3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Light"/>
              <a:buChar char="●"/>
            </a:pPr>
            <a:r>
              <a:rPr lang="en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Radiation get scattered by atoms of crystalline system </a:t>
            </a:r>
            <a:endParaRPr sz="18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Light"/>
              <a:buChar char="●"/>
            </a:pPr>
            <a:r>
              <a:rPr lang="en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Wavelength of radiation should be</a:t>
            </a: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comparable </a:t>
            </a:r>
            <a:r>
              <a:rPr lang="en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of atomic spacing </a:t>
            </a:r>
            <a:endParaRPr sz="18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Light"/>
              <a:buChar char="●"/>
            </a:pPr>
            <a:r>
              <a:rPr lang="en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Scattered light should undergo </a:t>
            </a: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constructive interference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2dsinθ = nλ   - This is Bragg’s Law.  </a:t>
            </a:r>
            <a:r>
              <a:rPr lang="en" sz="1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r>
              <a:rPr lang="en" sz="1700">
                <a:solidFill>
                  <a:srgbClr val="4C113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700">
              <a:solidFill>
                <a:srgbClr val="4C113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750" y="2905825"/>
            <a:ext cx="3568200" cy="17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4">
            <a:alphaModFix/>
          </a:blip>
          <a:srcRect b="4841" l="0" r="0" t="4832"/>
          <a:stretch/>
        </p:blipFill>
        <p:spPr>
          <a:xfrm>
            <a:off x="1089475" y="2905825"/>
            <a:ext cx="3256225" cy="17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C002"/>
            </a:gs>
            <a:gs pos="100000">
              <a:srgbClr val="795B04"/>
            </a:gs>
          </a:gsLst>
          <a:lin ang="5400012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561625" y="907950"/>
            <a:ext cx="21942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to biomimic...</a:t>
            </a:r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3184075" y="336775"/>
            <a:ext cx="578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3398375" y="443925"/>
            <a:ext cx="53577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To create desired material on basis of structural colour -: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 Medium"/>
              <a:buChar char="●"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We need a crystalline lattice - can be done using NIL technique 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 Medium"/>
              <a:buChar char="●"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Synthesizing crystals that would be at lattice points 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 Medium"/>
              <a:buChar char="●"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To change spacing between planes of crystalline lattice - we are trying to achieve this using  vaprochomic process  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ctrTitle"/>
          </p:nvPr>
        </p:nvSpPr>
        <p:spPr>
          <a:xfrm>
            <a:off x="2302050" y="2033700"/>
            <a:ext cx="45399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Gill Sans"/>
              <a:buNone/>
            </a:pPr>
            <a:r>
              <a:rPr lang="en"/>
              <a:t>SYNTHESIS OF NANOPARTICLES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idx="4294967295" type="ctrTitle"/>
          </p:nvPr>
        </p:nvSpPr>
        <p:spPr>
          <a:xfrm>
            <a:off x="2302050" y="584650"/>
            <a:ext cx="45399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SYNTHESIS OF NANOPARTICLES</a:t>
            </a:r>
            <a:endParaRPr/>
          </a:p>
        </p:txBody>
      </p:sp>
      <p:sp>
        <p:nvSpPr>
          <p:cNvPr id="195" name="Google Shape;195;p32"/>
          <p:cNvSpPr txBox="1"/>
          <p:nvPr>
            <p:ph idx="4294967295" type="body"/>
          </p:nvPr>
        </p:nvSpPr>
        <p:spPr>
          <a:xfrm>
            <a:off x="970800" y="1580350"/>
            <a:ext cx="7202400" cy="26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There are different methods to synthesis nanoparticles for the purpose of biomimicry.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These methods includes :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◦"/>
            </a:pPr>
            <a:r>
              <a:rPr lang="en" sz="2000">
                <a:solidFill>
                  <a:schemeClr val="lt1"/>
                </a:solidFill>
              </a:rPr>
              <a:t>Mechanical milling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◦"/>
            </a:pPr>
            <a:r>
              <a:rPr lang="en" sz="2000">
                <a:solidFill>
                  <a:schemeClr val="lt1"/>
                </a:solidFill>
              </a:rPr>
              <a:t>Laser ablation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◦"/>
            </a:pPr>
            <a:r>
              <a:rPr lang="en" sz="2000">
                <a:solidFill>
                  <a:schemeClr val="lt1"/>
                </a:solidFill>
              </a:rPr>
              <a:t>Nucleation and growth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◦"/>
            </a:pPr>
            <a:r>
              <a:rPr lang="en" sz="2000">
                <a:solidFill>
                  <a:schemeClr val="lt1"/>
                </a:solidFill>
              </a:rPr>
              <a:t>NIL(Nanoimprint Lithography)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idx="4294967295" type="title"/>
          </p:nvPr>
        </p:nvSpPr>
        <p:spPr>
          <a:xfrm>
            <a:off x="2301748" y="503625"/>
            <a:ext cx="4540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MECHANICAL MILLING</a:t>
            </a:r>
            <a:endParaRPr/>
          </a:p>
        </p:txBody>
      </p:sp>
      <p:sp>
        <p:nvSpPr>
          <p:cNvPr id="201" name="Google Shape;201;p33"/>
          <p:cNvSpPr txBox="1"/>
          <p:nvPr>
            <p:ph idx="4294967295" type="body"/>
          </p:nvPr>
        </p:nvSpPr>
        <p:spPr>
          <a:xfrm>
            <a:off x="630300" y="1474750"/>
            <a:ext cx="52953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◦"/>
            </a:pPr>
            <a:r>
              <a:rPr lang="en" sz="1800">
                <a:solidFill>
                  <a:schemeClr val="lt1"/>
                </a:solidFill>
              </a:rPr>
              <a:t>Nanoparticles in this process are made from top down method.</a:t>
            </a:r>
            <a:endParaRPr sz="1800">
              <a:solidFill>
                <a:schemeClr val="lt1"/>
              </a:solidFill>
            </a:endParaRPr>
          </a:p>
          <a:p>
            <a:pPr indent="-1905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◦"/>
            </a:pPr>
            <a:r>
              <a:rPr lang="en" sz="1800">
                <a:solidFill>
                  <a:schemeClr val="lt1"/>
                </a:solidFill>
              </a:rPr>
              <a:t>Nanoparticles are formed in a mechanical device (</a:t>
            </a:r>
            <a:r>
              <a:rPr lang="en" sz="1800">
                <a:solidFill>
                  <a:schemeClr val="lt1"/>
                </a:solidFill>
              </a:rPr>
              <a:t>generally referred as </a:t>
            </a:r>
            <a:r>
              <a:rPr lang="en" sz="1800">
                <a:solidFill>
                  <a:schemeClr val="lt1"/>
                </a:solidFill>
              </a:rPr>
              <a:t>mill) in which energy is imparted to a </a:t>
            </a:r>
            <a:r>
              <a:rPr lang="en" sz="1800">
                <a:solidFill>
                  <a:schemeClr val="lt1"/>
                </a:solidFill>
              </a:rPr>
              <a:t>coarse</a:t>
            </a:r>
            <a:r>
              <a:rPr lang="en" sz="1800">
                <a:solidFill>
                  <a:schemeClr val="lt1"/>
                </a:solidFill>
              </a:rPr>
              <a:t> grained material to affect resolution in particle size.</a:t>
            </a:r>
            <a:endParaRPr sz="1800">
              <a:solidFill>
                <a:schemeClr val="lt1"/>
              </a:solidFill>
            </a:endParaRPr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1000"/>
              </a:spcAft>
              <a:buSzPts val="1050"/>
              <a:buNone/>
            </a:pPr>
            <a:r>
              <a:t/>
            </a:r>
            <a:endParaRPr sz="1800"/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7675" y="2811900"/>
            <a:ext cx="2219424" cy="193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7682" y="953299"/>
            <a:ext cx="2219429" cy="1858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8738" y="2500117"/>
            <a:ext cx="2443580" cy="219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078" y="452980"/>
            <a:ext cx="5328750" cy="28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/>
        </p:nvSpPr>
        <p:spPr>
          <a:xfrm>
            <a:off x="7084491" y="2184516"/>
            <a:ext cx="81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Ball mill</a:t>
            </a:r>
            <a:endParaRPr sz="16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idx="4294967295" type="title"/>
          </p:nvPr>
        </p:nvSpPr>
        <p:spPr>
          <a:xfrm>
            <a:off x="2791021" y="585125"/>
            <a:ext cx="34083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LASER ABLATION</a:t>
            </a:r>
            <a:endParaRPr/>
          </a:p>
        </p:txBody>
      </p:sp>
      <p:sp>
        <p:nvSpPr>
          <p:cNvPr id="216" name="Google Shape;216;p35"/>
          <p:cNvSpPr txBox="1"/>
          <p:nvPr>
            <p:ph idx="4294967295" type="body"/>
          </p:nvPr>
        </p:nvSpPr>
        <p:spPr>
          <a:xfrm>
            <a:off x="576675" y="1175225"/>
            <a:ext cx="7592100" cy="3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460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◦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Production of nanoparticles(NPs) by laser ablation involves ablating a solid target that lies in a gaseous or liquid environment.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◦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Easy, straightforward and fast method for generation of nanoparticles compared to other methods. It does not require any hazardous chemicals and hence it is environmental friendly(green) method.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975" y="3135471"/>
            <a:ext cx="2838775" cy="153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6225" y="3189588"/>
            <a:ext cx="2573525" cy="1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1816675" y="918075"/>
            <a:ext cx="50598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COLOUR CHANGING MATERIALS</a:t>
            </a:r>
            <a:endParaRPr b="1" sz="5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Char char="-"/>
            </a:pPr>
            <a:r>
              <a:rPr b="1" lang="en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Group J</a:t>
            </a:r>
            <a:endParaRPr b="1"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4294967295" type="title"/>
          </p:nvPr>
        </p:nvSpPr>
        <p:spPr>
          <a:xfrm>
            <a:off x="1871088" y="712367"/>
            <a:ext cx="54018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NUCLEATION AND GROWTH</a:t>
            </a:r>
            <a:endParaRPr/>
          </a:p>
        </p:txBody>
      </p:sp>
      <p:sp>
        <p:nvSpPr>
          <p:cNvPr id="224" name="Google Shape;224;p36"/>
          <p:cNvSpPr txBox="1"/>
          <p:nvPr>
            <p:ph idx="4294967295" type="body"/>
          </p:nvPr>
        </p:nvSpPr>
        <p:spPr>
          <a:xfrm>
            <a:off x="855850" y="1302475"/>
            <a:ext cx="7015800" cy="27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-189309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◦"/>
            </a:pPr>
            <a:r>
              <a:rPr lang="en" sz="2850">
                <a:solidFill>
                  <a:schemeClr val="lt1"/>
                </a:solidFill>
              </a:rPr>
              <a:t>Nucleation is a phenomenon of first formation of nanocrystals in solution.</a:t>
            </a:r>
            <a:endParaRPr sz="2850">
              <a:solidFill>
                <a:schemeClr val="lt1"/>
              </a:solidFill>
            </a:endParaRPr>
          </a:p>
          <a:p>
            <a:pPr indent="-189309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◦"/>
            </a:pPr>
            <a:r>
              <a:rPr lang="en" sz="2850">
                <a:solidFill>
                  <a:schemeClr val="lt1"/>
                </a:solidFill>
              </a:rPr>
              <a:t>It involves the appearance of very small particles or nuclei of new phase which are capable of growing.</a:t>
            </a:r>
            <a:endParaRPr sz="2850">
              <a:solidFill>
                <a:schemeClr val="lt1"/>
              </a:solidFill>
            </a:endParaRPr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68181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68181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68181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7620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68181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1000"/>
              </a:spcAft>
              <a:buSzPct val="68181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5" name="Google Shape;2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473" y="2765383"/>
            <a:ext cx="2171943" cy="152165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/>
        </p:nvSpPr>
        <p:spPr>
          <a:xfrm>
            <a:off x="1598150" y="4287050"/>
            <a:ext cx="1800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LAMER’s diagram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4664" y="2625945"/>
            <a:ext cx="3289177" cy="180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C002"/>
            </a:gs>
            <a:gs pos="100000">
              <a:srgbClr val="795B04"/>
            </a:gs>
          </a:gsLst>
          <a:lin ang="5400012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/>
        </p:nvSpPr>
        <p:spPr>
          <a:xfrm>
            <a:off x="546450" y="1126275"/>
            <a:ext cx="8051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Typical  precipitation process for nucleation: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Reactant 1 + Reactant 2  -----🡪 product + by product -------🡪Particles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3309789" y="1796301"/>
            <a:ext cx="68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stabilizer</a:t>
            </a:r>
            <a:endParaRPr sz="120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6547650" y="1733775"/>
            <a:ext cx="79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nucleation</a:t>
            </a:r>
            <a:endParaRPr sz="110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6547650" y="1911075"/>
            <a:ext cx="797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lang="en" sz="10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critical size) </a:t>
            </a:r>
            <a:endParaRPr sz="100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375" y="2738150"/>
            <a:ext cx="4499575" cy="14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idx="4294967295" type="title"/>
          </p:nvPr>
        </p:nvSpPr>
        <p:spPr>
          <a:xfrm>
            <a:off x="1988313" y="609592"/>
            <a:ext cx="54018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NANOIMPRINT LITHOGRAPHY</a:t>
            </a:r>
            <a:endParaRPr/>
          </a:p>
        </p:txBody>
      </p:sp>
      <p:sp>
        <p:nvSpPr>
          <p:cNvPr id="242" name="Google Shape;242;p38"/>
          <p:cNvSpPr txBox="1"/>
          <p:nvPr>
            <p:ph idx="4294967295" type="body"/>
          </p:nvPr>
        </p:nvSpPr>
        <p:spPr>
          <a:xfrm>
            <a:off x="835059" y="1097099"/>
            <a:ext cx="74739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68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◦"/>
            </a:pPr>
            <a:r>
              <a:rPr i="0" lang="en" sz="1700" u="none" strike="noStrike">
                <a:solidFill>
                  <a:schemeClr val="lt1"/>
                </a:solidFill>
              </a:rPr>
              <a:t>Nanoimprint lithography (NIL) is a method of fabricating nanometer scale patterns. It is a simple  process with low cost, high throughput and high resolution. It creates patterns by mechanical deformation of imprint resist and subsequent processes. </a:t>
            </a:r>
            <a:endParaRPr sz="1700">
              <a:solidFill>
                <a:schemeClr val="lt1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There are different methods of NIL techniques:</a:t>
            </a:r>
            <a:endParaRPr sz="1700">
              <a:solidFill>
                <a:schemeClr val="lt1"/>
              </a:solidFill>
            </a:endParaRPr>
          </a:p>
          <a:p>
            <a:pPr indent="-1968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◦"/>
            </a:pPr>
            <a:r>
              <a:rPr lang="en" sz="1700">
                <a:solidFill>
                  <a:schemeClr val="lt1"/>
                </a:solidFill>
              </a:rPr>
              <a:t>Thermoplastic NIL</a:t>
            </a:r>
            <a:endParaRPr sz="1700">
              <a:solidFill>
                <a:schemeClr val="lt1"/>
              </a:solidFill>
            </a:endParaRPr>
          </a:p>
          <a:p>
            <a:pPr indent="-1968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◦"/>
            </a:pPr>
            <a:r>
              <a:rPr lang="en" sz="1700">
                <a:solidFill>
                  <a:schemeClr val="lt1"/>
                </a:solidFill>
              </a:rPr>
              <a:t>Photo NIL</a:t>
            </a:r>
            <a:endParaRPr sz="1700">
              <a:solidFill>
                <a:schemeClr val="lt1"/>
              </a:solidFill>
            </a:endParaRPr>
          </a:p>
          <a:p>
            <a:pPr indent="-1968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◦"/>
            </a:pPr>
            <a:r>
              <a:rPr lang="en" sz="1700">
                <a:solidFill>
                  <a:schemeClr val="lt1"/>
                </a:solidFill>
              </a:rPr>
              <a:t>Resist Free NIL</a:t>
            </a:r>
            <a:br>
              <a:rPr lang="en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</p:txBody>
      </p:sp>
      <p:pic>
        <p:nvPicPr>
          <p:cNvPr id="243" name="Google Shape;2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3182" y="2665287"/>
            <a:ext cx="3488926" cy="2066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1267" y="558131"/>
            <a:ext cx="5036344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idx="4294967295" type="ctrTitle"/>
          </p:nvPr>
        </p:nvSpPr>
        <p:spPr>
          <a:xfrm>
            <a:off x="782000" y="1006650"/>
            <a:ext cx="4804200" cy="89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4C1130"/>
                </a:solidFill>
                <a:latin typeface="Comfortaa"/>
                <a:ea typeface="Comfortaa"/>
                <a:cs typeface="Comfortaa"/>
                <a:sym typeface="Comfortaa"/>
              </a:rPr>
              <a:t>ARTIFICIAL POLYMER LATTICE</a:t>
            </a:r>
            <a:endParaRPr b="1" sz="3400">
              <a:solidFill>
                <a:srgbClr val="4C113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/>
        </p:nvSpPr>
        <p:spPr>
          <a:xfrm>
            <a:off x="3107100" y="566850"/>
            <a:ext cx="292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Highlights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990150" y="1213350"/>
            <a:ext cx="7163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●"/>
            </a:pP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Large-scale and crack-free inverse opal films with 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brilliant colors are achieved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ora"/>
              <a:buChar char="●"/>
            </a:pP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Polymer films with vapochromic responses.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●"/>
            </a:pP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Polymeric actuators which show fast color change alterations.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2"/>
          <p:cNvSpPr txBox="1"/>
          <p:nvPr/>
        </p:nvSpPr>
        <p:spPr>
          <a:xfrm>
            <a:off x="816750" y="381400"/>
            <a:ext cx="741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POLYMER</a:t>
            </a:r>
            <a:endParaRPr b="1" sz="35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42"/>
          <p:cNvSpPr txBox="1"/>
          <p:nvPr/>
        </p:nvSpPr>
        <p:spPr>
          <a:xfrm>
            <a:off x="612325" y="1179525"/>
            <a:ext cx="7313700" cy="20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Light"/>
              <a:buChar char="●"/>
            </a:pPr>
            <a:r>
              <a:rPr lang="en" sz="1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Taking advantage of the fast vapor-absorbing/desorbing capabilities of Poly Trimethylolpropane Triacrylate (PTMPTA), the inverse opal PTMPTA films can shift their colors vividly and extensively in a short time (shift of 37 nm(</a:t>
            </a:r>
            <a:r>
              <a:rPr lang="en" sz="1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wavelength</a:t>
            </a:r>
            <a:r>
              <a:rPr lang="en" sz="1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of the colour) in only 0.2 s). </a:t>
            </a: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800" y="2416350"/>
            <a:ext cx="3918850" cy="2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6767100" y="4003275"/>
            <a:ext cx="1574100" cy="64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Light"/>
                <a:ea typeface="Montserrat Light"/>
                <a:cs typeface="Montserrat Light"/>
                <a:sym typeface="Montserrat Light"/>
              </a:rPr>
              <a:t>Monomer of the polymer</a:t>
            </a:r>
            <a:endParaRPr sz="1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43" title="1-s2.0-S2590238519300372-mmc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725" y="830401"/>
            <a:ext cx="5736576" cy="32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/>
        </p:nvSpPr>
        <p:spPr>
          <a:xfrm>
            <a:off x="745550" y="1760250"/>
            <a:ext cx="17139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PTMPTA in different organic solvents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/>
        </p:nvSpPr>
        <p:spPr>
          <a:xfrm>
            <a:off x="1028700" y="532950"/>
            <a:ext cx="708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What is happening in the video??</a:t>
            </a:r>
            <a:endParaRPr b="1" sz="3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532950" y="1264175"/>
            <a:ext cx="75231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ora"/>
              <a:buChar char="●"/>
            </a:pPr>
            <a:r>
              <a:rPr lang="en" sz="1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Upon exposure to certain organic vapors, the 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organic molecules diffuse into the inverse opal films</a:t>
            </a:r>
            <a:r>
              <a:rPr lang="en" sz="1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causing the inverse opal film to swell and 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change its lattice spacing as well as the refractive index</a:t>
            </a:r>
            <a:r>
              <a:rPr lang="en" sz="1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thus red-shifting the Bragg diffraction.</a:t>
            </a:r>
            <a:endParaRPr sz="1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With the 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removal of vapors the molecules can escape, leading to shrinkage of the inverse opal film</a:t>
            </a:r>
            <a:r>
              <a:rPr lang="en" sz="1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and recovery of the Bragg diffraction.</a:t>
            </a:r>
            <a:endParaRPr sz="1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0000"/>
            </a:gs>
            <a:gs pos="100000">
              <a:srgbClr val="FFFF00"/>
            </a:gs>
          </a:gsLst>
          <a:lin ang="5400700" scaled="0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04988"/>
            <a:ext cx="809625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/>
          <p:nvPr/>
        </p:nvSpPr>
        <p:spPr>
          <a:xfrm>
            <a:off x="619700" y="3557075"/>
            <a:ext cx="2268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latin typeface="Montserrat"/>
                <a:ea typeface="Montserrat"/>
                <a:cs typeface="Montserrat"/>
                <a:sym typeface="Montserrat"/>
              </a:rPr>
              <a:t>Before  swelling</a:t>
            </a:r>
            <a:endParaRPr b="1" sz="17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1660800" y="694050"/>
            <a:ext cx="5577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Inverse opal films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45"/>
          <p:cNvSpPr txBox="1"/>
          <p:nvPr/>
        </p:nvSpPr>
        <p:spPr>
          <a:xfrm>
            <a:off x="6593600" y="3557075"/>
            <a:ext cx="1884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latin typeface="Montserrat"/>
                <a:ea typeface="Montserrat"/>
                <a:cs typeface="Montserrat"/>
                <a:sym typeface="Montserrat"/>
              </a:rPr>
              <a:t>After swelling</a:t>
            </a:r>
            <a:endParaRPr b="1" sz="17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3383075" y="627625"/>
            <a:ext cx="5357700" cy="3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 SemiBold"/>
                <a:ea typeface="Montserrat SemiBold"/>
                <a:cs typeface="Montserrat SemiBold"/>
                <a:sym typeface="Montserrat SemiBold"/>
              </a:rPr>
              <a:t>Color and color changing materials </a:t>
            </a:r>
            <a:endParaRPr sz="17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Introduction to structural colors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Morpho Butterfly - Excellent example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Chameleon - changes colour using specific structure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 SemiBold"/>
                <a:ea typeface="Montserrat SemiBold"/>
                <a:cs typeface="Montserrat SemiBold"/>
                <a:sym typeface="Montserrat SemiBold"/>
              </a:rPr>
              <a:t>Biomimicry of these structures</a:t>
            </a:r>
            <a:endParaRPr sz="17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Synthesis of nanocrystals and nanostructure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Creation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of lattice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Vapochromic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responses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Challenges and Vision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FEAA6"/>
            </a:gs>
            <a:gs pos="100000">
              <a:srgbClr val="28BE5F"/>
            </a:gs>
          </a:gsLst>
          <a:lin ang="5400012" scaled="0"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/>
        </p:nvSpPr>
        <p:spPr>
          <a:xfrm>
            <a:off x="1276575" y="461150"/>
            <a:ext cx="650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Fabrication</a:t>
            </a: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the polymer(PTMPTA) 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575400" y="1788175"/>
            <a:ext cx="741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Lora"/>
              <a:buChar char="●"/>
            </a:pP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Typically, the inverse opal-structured color films were fabricated by using </a:t>
            </a:r>
            <a:r>
              <a:rPr lang="en" sz="1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highly ordered silica colloidal crystals</a:t>
            </a: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as structural templates.</a:t>
            </a:r>
            <a:endParaRPr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025" y="3144725"/>
            <a:ext cx="5706093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C002"/>
            </a:gs>
            <a:gs pos="100000">
              <a:srgbClr val="795B0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/>
        </p:nvSpPr>
        <p:spPr>
          <a:xfrm>
            <a:off x="543975" y="741825"/>
            <a:ext cx="76842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These colloidal crystal templates were firstly prepared via the </a:t>
            </a:r>
            <a:r>
              <a:rPr b="1" lang="en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self-assembly of silica particles </a:t>
            </a: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 the surface of flat glass slides.</a:t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Montserrat Light"/>
              <a:buChar char="●"/>
            </a:pP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These  self-assemble into closely and orderly packed colloidal crystal arrays as a result of solvent evaporation(</a:t>
            </a:r>
            <a:r>
              <a:rPr lang="en" sz="155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Figure B</a:t>
            </a: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Montserrat Light"/>
              <a:buChar char="●"/>
            </a:pP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Thereafter, the trimethylolpropane triacrylate (TMPTA) prepolymer solution was cast into the silica templates and then degassed in vacuum.(</a:t>
            </a:r>
            <a:r>
              <a:rPr lang="en" sz="1550">
                <a:latin typeface="Montserrat Light"/>
                <a:ea typeface="Montserrat Light"/>
                <a:cs typeface="Montserrat Light"/>
                <a:sym typeface="Montserrat Light"/>
              </a:rPr>
              <a:t>Figure C &amp;D</a:t>
            </a: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</a:t>
            </a:r>
            <a:endParaRPr sz="17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0" l="1122" r="2081" t="0"/>
          <a:stretch/>
        </p:blipFill>
        <p:spPr>
          <a:xfrm>
            <a:off x="1745750" y="3284400"/>
            <a:ext cx="5919700" cy="13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77EE"/>
            </a:gs>
            <a:gs pos="100000">
              <a:srgbClr val="113D8A"/>
            </a:gs>
          </a:gsLst>
          <a:lin ang="5400012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/>
        </p:nvSpPr>
        <p:spPr>
          <a:xfrm>
            <a:off x="829050" y="355375"/>
            <a:ext cx="743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How can we get more variety of colours?</a:t>
            </a:r>
            <a:endParaRPr b="1" sz="28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6767100" y="23672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9" name="Google Shape;309;p48"/>
          <p:cNvSpPr txBox="1"/>
          <p:nvPr/>
        </p:nvSpPr>
        <p:spPr>
          <a:xfrm>
            <a:off x="798000" y="1184225"/>
            <a:ext cx="754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Montserrat"/>
              <a:buChar char="●"/>
            </a:pPr>
            <a:r>
              <a:rPr lang="en" sz="15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an inverse opal template with a given silica particle size, the increased acetone concentration in the mixed solvent afforded an increase in color shift. </a:t>
            </a:r>
            <a:endParaRPr sz="15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 rotWithShape="1">
          <a:blip r:embed="rId3">
            <a:alphaModFix/>
          </a:blip>
          <a:srcRect b="0" l="0" r="48859" t="-3541"/>
          <a:stretch/>
        </p:blipFill>
        <p:spPr>
          <a:xfrm>
            <a:off x="2925200" y="1908675"/>
            <a:ext cx="3395726" cy="28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/>
        </p:nvSpPr>
        <p:spPr>
          <a:xfrm>
            <a:off x="1267225" y="487300"/>
            <a:ext cx="63333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Visions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" name="Google Shape;316;p49"/>
          <p:cNvSpPr txBox="1"/>
          <p:nvPr/>
        </p:nvSpPr>
        <p:spPr>
          <a:xfrm>
            <a:off x="506650" y="951975"/>
            <a:ext cx="7671900" cy="28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Montserrat"/>
              <a:buChar char="●"/>
            </a:pPr>
            <a:r>
              <a:rPr lang="en" sz="15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By introducing this polymer into the actuation systems, they could  adapt to the environment by displaying specific colors.</a:t>
            </a:r>
            <a:endParaRPr sz="15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Georgia"/>
              <a:buChar char="●"/>
            </a:pPr>
            <a:r>
              <a:rPr lang="en" sz="15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 the basis of these inspiring demonstrations, various smart actuation systems with well-coordinated color alteration will be possible in future by integrating more intelligent functions (e.g., self-healing, self-adaptive) into the materials.</a:t>
            </a:r>
            <a:endParaRPr sz="15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idx="1" type="body"/>
          </p:nvPr>
        </p:nvSpPr>
        <p:spPr>
          <a:xfrm flipH="1" rot="12908">
            <a:off x="451393" y="988365"/>
            <a:ext cx="8229658" cy="22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50"/>
          <p:cNvSpPr txBox="1"/>
          <p:nvPr/>
        </p:nvSpPr>
        <p:spPr>
          <a:xfrm>
            <a:off x="930425" y="1223150"/>
            <a:ext cx="740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3" name="Google Shape;323;p50"/>
          <p:cNvSpPr txBox="1"/>
          <p:nvPr/>
        </p:nvSpPr>
        <p:spPr>
          <a:xfrm>
            <a:off x="1061825" y="1326150"/>
            <a:ext cx="71388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need a </a:t>
            </a: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continuous</a:t>
            </a: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supply of organic chemicals for the colour changes.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prolonged usage the luminescence decreases and it does not change to the exact colour desired.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Due to continuous expanding and relaxing elastic hysteresis will come into play , which we are ignoring  here.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References:</a:t>
            </a:r>
            <a:endParaRPr sz="2300"/>
          </a:p>
        </p:txBody>
      </p:sp>
      <p:sp>
        <p:nvSpPr>
          <p:cNvPr id="329" name="Google Shape;329;p51"/>
          <p:cNvSpPr txBox="1"/>
          <p:nvPr/>
        </p:nvSpPr>
        <p:spPr>
          <a:xfrm>
            <a:off x="3110900" y="367400"/>
            <a:ext cx="5859600" cy="4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u="sng">
                <a:hlinkClick r:id="rId3"/>
              </a:rPr>
              <a:t>https://youtu.be/SQggDnScsvI</a:t>
            </a:r>
            <a:r>
              <a:rPr lang="en" sz="1700"/>
              <a:t> 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u="sng">
                <a:hlinkClick r:id="rId4"/>
              </a:rPr>
              <a:t>https://www.sciencedirect.com/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u="sng">
                <a:hlinkClick r:id="rId5"/>
              </a:rPr>
              <a:t>https://en.wikipedia.org/wiki/Nanoimprint_lithography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u="sng">
                <a:hlinkClick r:id="rId6"/>
              </a:rPr>
              <a:t>https://www.seeker.com/chameleon-like-material-changes-color-on-demand-1769606251.html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u="sng">
                <a:hlinkClick r:id="rId7"/>
              </a:rPr>
              <a:t>https://nptel.ac.in/courses/102/107/102107058/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u="sng">
                <a:hlinkClick r:id="rId8"/>
              </a:rPr>
              <a:t>https://www.microscopy-uk.org.uk/mag/artoct04/cbscales.html</a:t>
            </a:r>
            <a:endParaRPr sz="1700" u="sng">
              <a:highlight>
                <a:srgbClr val="FFFFFF"/>
              </a:highlight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u="sng">
                <a:hlinkClick r:id="rId9"/>
              </a:rPr>
              <a:t>Swinburne researchers mimic butterfly wing for compact new technology | Swinburne</a:t>
            </a:r>
            <a:endParaRPr sz="1700" u="sng">
              <a:highlight>
                <a:srgbClr val="FFFFFF"/>
              </a:highlight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u="sng">
                <a:highlight>
                  <a:srgbClr val="FFFFFF"/>
                </a:highlight>
              </a:rPr>
              <a:t> </a:t>
            </a:r>
            <a:r>
              <a:rPr lang="en" sz="1700" u="sng">
                <a:hlinkClick r:id="rId10"/>
              </a:rPr>
              <a:t>On the multifunctionality of butterfly scales: a scaling law for the ridges of cover scales - PubMed (nih.gov)</a:t>
            </a:r>
            <a:endParaRPr sz="1700" u="sng">
              <a:highlight>
                <a:srgbClr val="FFFFFF"/>
              </a:highlight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u="sng">
                <a:highlight>
                  <a:srgbClr val="FFFFFF"/>
                </a:highlight>
              </a:rPr>
              <a:t> </a:t>
            </a:r>
            <a:r>
              <a:rPr lang="en" sz="1700" u="sng">
                <a:hlinkClick r:id="rId11"/>
              </a:rPr>
              <a:t>What are butterfly wings made of? - Australian Butterfly Sanctuary (australianbutterflies.com)</a:t>
            </a:r>
            <a:endParaRPr sz="1200" u="sng">
              <a:highlight>
                <a:srgbClr val="FFFFFF"/>
              </a:highlight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894675" cy="56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2"/>
          <p:cNvSpPr txBox="1"/>
          <p:nvPr/>
        </p:nvSpPr>
        <p:spPr>
          <a:xfrm>
            <a:off x="4494775" y="1911425"/>
            <a:ext cx="6672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6" name="Google Shape;336;p52"/>
          <p:cNvSpPr txBox="1"/>
          <p:nvPr/>
        </p:nvSpPr>
        <p:spPr>
          <a:xfrm>
            <a:off x="2211300" y="1426000"/>
            <a:ext cx="609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5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469400" y="899125"/>
            <a:ext cx="82296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do we need a colour changing material?</a:t>
            </a:r>
            <a:endParaRPr b="1" sz="2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951350" y="1212700"/>
            <a:ext cx="7265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To switchable camouflage and visors for military applications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Colour changing cosmetics and clothing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To find structural defects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025" y="2508815"/>
            <a:ext cx="3519900" cy="211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300325" y="4226525"/>
            <a:ext cx="31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794525" y="911700"/>
            <a:ext cx="19254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Structural Colours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533550" y="689975"/>
            <a:ext cx="489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Structural coloration</a:t>
            </a:r>
            <a:r>
              <a:rPr lang="en" sz="1500">
                <a:latin typeface="Montserrat Light"/>
                <a:ea typeface="Montserrat Light"/>
                <a:cs typeface="Montserrat Light"/>
                <a:sym typeface="Montserrat Light"/>
              </a:rPr>
              <a:t> is the production of colour by microscopically structured surfaces fine enough to interfere with visible light.</a:t>
            </a:r>
            <a:endParaRPr sz="15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 Light"/>
              <a:buChar char="●"/>
            </a:pPr>
            <a:r>
              <a:rPr lang="en" sz="1500">
                <a:latin typeface="Montserrat Light"/>
                <a:ea typeface="Montserrat Light"/>
                <a:cs typeface="Montserrat Light"/>
                <a:sym typeface="Montserrat Light"/>
              </a:rPr>
              <a:t>Structural colours have great potential for adaptive  camouflage, biomimetic surfaces that could provide brilliant colours and many more.</a:t>
            </a:r>
            <a:endParaRPr sz="1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150" y="2644925"/>
            <a:ext cx="2870400" cy="245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1621200" y="2107200"/>
            <a:ext cx="590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STRUCTURAL COLOURS IN BUTTERFLY WINGS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184700" y="2027125"/>
            <a:ext cx="3032400" cy="97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Structure of</a:t>
            </a:r>
            <a:endParaRPr b="1"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utterfly Wings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817850" y="501250"/>
            <a:ext cx="4842600" cy="14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Made up of two chitinous layers.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Lined with minuscule ridges.</a:t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◦"/>
            </a:pPr>
            <a:r>
              <a:rPr lang="en" sz="1800"/>
              <a:t>Ridges are protein structures.</a:t>
            </a:r>
            <a:endParaRPr sz="1600"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6513" y="1950250"/>
            <a:ext cx="3585300" cy="286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5173950" y="1430375"/>
            <a:ext cx="3285000" cy="800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Structural Colours: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Mechanism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25200" y="1659875"/>
            <a:ext cx="4903200" cy="288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◦"/>
            </a:pPr>
            <a:r>
              <a:rPr lang="en" sz="1700"/>
              <a:t>The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arrangement of ridges</a:t>
            </a:r>
            <a:r>
              <a:rPr lang="en" sz="1700"/>
              <a:t> decides the colour of the wing.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◦"/>
            </a:pPr>
            <a:r>
              <a:rPr lang="en" sz="1700"/>
              <a:t>Scaling law: 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    </a:t>
            </a:r>
            <a:r>
              <a:rPr lang="en" sz="1600"/>
              <a:t>Height of Ridges &lt; ½ Distance b/w them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◦"/>
            </a:pPr>
            <a:r>
              <a:rPr lang="en" sz="1700"/>
              <a:t>Incident light gets diffracted by ridges.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◦"/>
            </a:pPr>
            <a:r>
              <a:rPr lang="en" sz="1700"/>
              <a:t>Iridescent colour is produced by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Interference</a:t>
            </a:r>
            <a:r>
              <a:rPr lang="en" sz="1700"/>
              <a:t> and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Diffraction.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12503" l="2890" r="1094" t="0"/>
          <a:stretch/>
        </p:blipFill>
        <p:spPr>
          <a:xfrm>
            <a:off x="53850" y="0"/>
            <a:ext cx="4845900" cy="143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0" l="0" r="-1999" t="0"/>
          <a:stretch/>
        </p:blipFill>
        <p:spPr>
          <a:xfrm>
            <a:off x="5010300" y="2506400"/>
            <a:ext cx="3612300" cy="236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1503450" y="70175"/>
            <a:ext cx="6137100" cy="66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Ongoing </a:t>
            </a:r>
            <a:r>
              <a:rPr lang="en" sz="4600"/>
              <a:t>Research</a:t>
            </a:r>
            <a:endParaRPr sz="46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1118100"/>
            <a:ext cx="4973100" cy="290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0" y="1559125"/>
            <a:ext cx="4973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Researchers at Swinburne have managed to recreate gyroid structures found in the wings of the Green Hairstreak butterfly by using a special printing technique.</a:t>
            </a:r>
            <a:endParaRPr sz="1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850" y="1248440"/>
            <a:ext cx="3375600" cy="26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3C78D8"/>
      </a:accent1>
      <a:accent2>
        <a:srgbClr val="00FFFF"/>
      </a:accent2>
      <a:accent3>
        <a:srgbClr val="4050E5"/>
      </a:accent3>
      <a:accent4>
        <a:srgbClr val="C833FF"/>
      </a:accent4>
      <a:accent5>
        <a:srgbClr val="46E180"/>
      </a:accent5>
      <a:accent6>
        <a:srgbClr val="B8DF32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